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62BC96E-3495-2B48-AC5A-1BDD19C4440D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B8D881ED-8BE3-E74C-A230-3055B23DD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2CD1968D-C9D1-E74D-8270-100BDC810D4C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98A2FB9A-F8D1-4241-833C-A15460D53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9CC-625C-41FA-96B1-04C973DC70A3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gif"/><Relationship Id="rId4" Type="http://schemas.openxmlformats.org/officeDocument/2006/relationships/hyperlink" Target="http://new.myfonts.com/fonts/laura-worthington/regi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904" y="997742"/>
            <a:ext cx="3039284" cy="3581401"/>
            <a:chOff x="314904" y="997742"/>
            <a:chExt cx="3039284" cy="3581401"/>
          </a:xfrm>
        </p:grpSpPr>
        <p:grpSp>
          <p:nvGrpSpPr>
            <p:cNvPr id="13" name="Group 12"/>
            <p:cNvGrpSpPr/>
            <p:nvPr/>
          </p:nvGrpSpPr>
          <p:grpSpPr>
            <a:xfrm>
              <a:off x="314904" y="997742"/>
              <a:ext cx="3039284" cy="3581401"/>
              <a:chOff x="314904" y="995360"/>
              <a:chExt cx="3039284" cy="358140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201663" y="4010352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031632" y="4172906"/>
                <a:ext cx="12843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100" b="1" dirty="0" smtClean="0"/>
                  <a:t>WINE ENTHUSIAST</a:t>
                </a:r>
                <a:endParaRPr lang="en-US" sz="11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78521" y="2251090"/>
                <a:ext cx="2246284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“Although </a:t>
                </a:r>
                <a:r>
                  <a:rPr lang="en-AU" sz="900" dirty="0">
                    <a:latin typeface="Bell MT" pitchFamily="18" charset="0"/>
                  </a:rPr>
                  <a:t>new oak accounted for only 25% of the barrels used, the </a:t>
                </a:r>
                <a:r>
                  <a:rPr lang="en-AU" sz="900" dirty="0" err="1">
                    <a:latin typeface="Bell MT" pitchFamily="18" charset="0"/>
                  </a:rPr>
                  <a:t>oakiness</a:t>
                </a:r>
                <a:r>
                  <a:rPr lang="en-AU" sz="900" dirty="0">
                    <a:latin typeface="Bell MT" pitchFamily="18" charset="0"/>
                  </a:rPr>
                  <a:t> stands out in the form of buttered toast and popcorn. But these interventions work well because the underlying </a:t>
                </a:r>
                <a:endParaRPr lang="en-AU" sz="900" dirty="0" smtClean="0">
                  <a:latin typeface="Bell MT" pitchFamily="18" charset="0"/>
                </a:endParaRP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Chardonnay </a:t>
                </a:r>
                <a:r>
                  <a:rPr lang="en-AU" sz="900" dirty="0">
                    <a:latin typeface="Bell MT" pitchFamily="18" charset="0"/>
                  </a:rPr>
                  <a:t>itself </a:t>
                </a:r>
                <a:r>
                  <a:rPr lang="en-AU" sz="900" dirty="0" smtClean="0">
                    <a:latin typeface="Bell MT" pitchFamily="18" charset="0"/>
                  </a:rPr>
                  <a:t>is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rich and strong </a:t>
                </a:r>
                <a:r>
                  <a:rPr lang="en-AU" sz="900" dirty="0" smtClean="0">
                    <a:latin typeface="Bell MT" pitchFamily="18" charset="0"/>
                  </a:rPr>
                  <a:t>in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tropical fruit </a:t>
                </a:r>
                <a:r>
                  <a:rPr lang="en-AU" sz="900" dirty="0" err="1">
                    <a:latin typeface="Bell MT" pitchFamily="18" charset="0"/>
                  </a:rPr>
                  <a:t>flavors</a:t>
                </a:r>
                <a:r>
                  <a:rPr lang="en-AU" sz="900" dirty="0" smtClean="0">
                    <a:latin typeface="Bell MT" pitchFamily="18" charset="0"/>
                  </a:rPr>
                  <a:t>.”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— S.H</a:t>
                </a:r>
                <a:r>
                  <a:rPr lang="en-AU" sz="900" dirty="0" smtClean="0">
                    <a:latin typeface="Bell MT" pitchFamily="18" charset="0"/>
                  </a:rPr>
                  <a:t>. (2009 vintage)</a:t>
                </a:r>
                <a:endParaRPr lang="en-AU" sz="900" dirty="0">
                  <a:latin typeface="Bell MT" pitchFamily="18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73009" y="3371686"/>
                <a:ext cx="11905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b="1" dirty="0" smtClean="0">
                    <a:latin typeface="Bell MT" pitchFamily="18" charset="0"/>
                  </a:rPr>
                  <a:t>90</a:t>
                </a:r>
                <a:endParaRPr lang="en-US" sz="4400" b="1" dirty="0">
                  <a:latin typeface="Bell MT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91081" y="3882358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latin typeface="Bell MT" pitchFamily="18" charset="0"/>
                  </a:rPr>
                  <a:t>points</a:t>
                </a:r>
                <a:endParaRPr lang="en-US" b="1" dirty="0">
                  <a:latin typeface="Bell MT" pitchFamily="18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2625" y="2851255"/>
                <a:ext cx="990600" cy="41275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61665" y="1834317"/>
                <a:ext cx="2334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 smtClean="0">
                    <a:latin typeface="Kunstler Script" pitchFamily="66" charset="0"/>
                  </a:rPr>
                  <a:t>Wildcat Chardonnay</a:t>
                </a:r>
              </a:p>
            </p:txBody>
          </p:sp>
          <p:pic>
            <p:nvPicPr>
              <p:cNvPr id="54" name="Picture 53" descr="Wildcat 5.JP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42500" t="24935" b="52789"/>
              <a:stretch>
                <a:fillRect/>
              </a:stretch>
            </p:blipFill>
            <p:spPr bwMode="auto">
              <a:xfrm>
                <a:off x="314904" y="995360"/>
                <a:ext cx="3009901" cy="502253"/>
              </a:xfrm>
              <a:prstGeom prst="rect">
                <a:avLst/>
              </a:prstGeom>
            </p:spPr>
          </p:pic>
          <p:pic>
            <p:nvPicPr>
              <p:cNvPr id="55" name="Picture 2" descr="Preview Imag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298531" y="1196578"/>
                <a:ext cx="992459" cy="107159"/>
              </a:xfrm>
              <a:prstGeom prst="rect">
                <a:avLst/>
              </a:prstGeom>
              <a:noFill/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3" t="5357" r="882" b="6034"/>
              <a:stretch/>
            </p:blipFill>
            <p:spPr>
              <a:xfrm>
                <a:off x="1123527" y="1659661"/>
                <a:ext cx="2097591" cy="23430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5" y="2021461"/>
              <a:ext cx="693096" cy="24416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393" y="3145289"/>
              <a:ext cx="982832" cy="982832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3581400" y="997742"/>
            <a:ext cx="3039284" cy="3581401"/>
            <a:chOff x="314904" y="997742"/>
            <a:chExt cx="3039284" cy="3581401"/>
          </a:xfrm>
        </p:grpSpPr>
        <p:grpSp>
          <p:nvGrpSpPr>
            <p:cNvPr id="62" name="Group 61"/>
            <p:cNvGrpSpPr/>
            <p:nvPr/>
          </p:nvGrpSpPr>
          <p:grpSpPr>
            <a:xfrm>
              <a:off x="314904" y="997742"/>
              <a:ext cx="3039284" cy="3581401"/>
              <a:chOff x="314904" y="995360"/>
              <a:chExt cx="3039284" cy="3581401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201663" y="4010352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031632" y="4172906"/>
                <a:ext cx="12843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100" b="1" dirty="0" smtClean="0"/>
                  <a:t>WINE ENTHUSIAST</a:t>
                </a:r>
                <a:endParaRPr lang="en-US" sz="1100" b="1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078521" y="2251090"/>
                <a:ext cx="2246284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“Although </a:t>
                </a:r>
                <a:r>
                  <a:rPr lang="en-AU" sz="900" dirty="0">
                    <a:latin typeface="Bell MT" pitchFamily="18" charset="0"/>
                  </a:rPr>
                  <a:t>new oak accounted for only 25% of the barrels used, the </a:t>
                </a:r>
                <a:r>
                  <a:rPr lang="en-AU" sz="900" dirty="0" err="1">
                    <a:latin typeface="Bell MT" pitchFamily="18" charset="0"/>
                  </a:rPr>
                  <a:t>oakiness</a:t>
                </a:r>
                <a:r>
                  <a:rPr lang="en-AU" sz="900" dirty="0">
                    <a:latin typeface="Bell MT" pitchFamily="18" charset="0"/>
                  </a:rPr>
                  <a:t> stands out in the form of buttered toast and popcorn. But these interventions work well because the underlying </a:t>
                </a:r>
                <a:endParaRPr lang="en-AU" sz="900" dirty="0" smtClean="0">
                  <a:latin typeface="Bell MT" pitchFamily="18" charset="0"/>
                </a:endParaRP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Chardonnay </a:t>
                </a:r>
                <a:r>
                  <a:rPr lang="en-AU" sz="900" dirty="0">
                    <a:latin typeface="Bell MT" pitchFamily="18" charset="0"/>
                  </a:rPr>
                  <a:t>itself </a:t>
                </a:r>
                <a:r>
                  <a:rPr lang="en-AU" sz="900" dirty="0" smtClean="0">
                    <a:latin typeface="Bell MT" pitchFamily="18" charset="0"/>
                  </a:rPr>
                  <a:t>is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rich and strong </a:t>
                </a:r>
                <a:r>
                  <a:rPr lang="en-AU" sz="900" dirty="0" smtClean="0">
                    <a:latin typeface="Bell MT" pitchFamily="18" charset="0"/>
                  </a:rPr>
                  <a:t>in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tropical fruit </a:t>
                </a:r>
                <a:r>
                  <a:rPr lang="en-AU" sz="900" dirty="0" err="1">
                    <a:latin typeface="Bell MT" pitchFamily="18" charset="0"/>
                  </a:rPr>
                  <a:t>flavors</a:t>
                </a:r>
                <a:r>
                  <a:rPr lang="en-AU" sz="900" dirty="0" smtClean="0">
                    <a:latin typeface="Bell MT" pitchFamily="18" charset="0"/>
                  </a:rPr>
                  <a:t>.”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— S.H</a:t>
                </a:r>
                <a:r>
                  <a:rPr lang="en-AU" sz="900" dirty="0" smtClean="0">
                    <a:latin typeface="Bell MT" pitchFamily="18" charset="0"/>
                  </a:rPr>
                  <a:t>. (2009 vintage)</a:t>
                </a:r>
                <a:endParaRPr lang="en-AU" sz="900" dirty="0">
                  <a:latin typeface="Bell MT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073009" y="3371686"/>
                <a:ext cx="11905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b="1" dirty="0" smtClean="0">
                    <a:latin typeface="Bell MT" pitchFamily="18" charset="0"/>
                  </a:rPr>
                  <a:t>90</a:t>
                </a:r>
                <a:endParaRPr lang="en-US" sz="4400" b="1" dirty="0">
                  <a:latin typeface="Bell MT" pitchFamily="18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91081" y="3882358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latin typeface="Bell MT" pitchFamily="18" charset="0"/>
                  </a:rPr>
                  <a:t>points</a:t>
                </a:r>
                <a:endParaRPr lang="en-US" b="1" dirty="0">
                  <a:latin typeface="Bell MT" pitchFamily="18" charset="0"/>
                </a:endParaRPr>
              </a:p>
            </p:txBody>
          </p:sp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2625" y="2851255"/>
                <a:ext cx="990600" cy="412750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961665" y="1834317"/>
                <a:ext cx="2334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 smtClean="0">
                    <a:latin typeface="Kunstler Script" pitchFamily="66" charset="0"/>
                  </a:rPr>
                  <a:t>Wildcat Chardonnay</a:t>
                </a:r>
              </a:p>
            </p:txBody>
          </p:sp>
          <p:pic>
            <p:nvPicPr>
              <p:cNvPr id="115" name="Picture 114" descr="Wildcat 5.JP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42500" t="24935" b="52789"/>
              <a:stretch>
                <a:fillRect/>
              </a:stretch>
            </p:blipFill>
            <p:spPr bwMode="auto">
              <a:xfrm>
                <a:off x="314904" y="995360"/>
                <a:ext cx="3009901" cy="502253"/>
              </a:xfrm>
              <a:prstGeom prst="rect">
                <a:avLst/>
              </a:prstGeom>
            </p:spPr>
          </p:pic>
          <p:pic>
            <p:nvPicPr>
              <p:cNvPr id="116" name="Picture 2" descr="Preview Imag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298531" y="1196578"/>
                <a:ext cx="992459" cy="107159"/>
              </a:xfrm>
              <a:prstGeom prst="rect">
                <a:avLst/>
              </a:prstGeom>
              <a:noFill/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3" t="5357" r="882" b="6034"/>
              <a:stretch/>
            </p:blipFill>
            <p:spPr>
              <a:xfrm>
                <a:off x="1123527" y="1659661"/>
                <a:ext cx="2097591" cy="234305"/>
              </a:xfrm>
              <a:prstGeom prst="rect">
                <a:avLst/>
              </a:prstGeom>
            </p:spPr>
          </p:pic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5" y="2021461"/>
              <a:ext cx="693096" cy="244166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393" y="3145289"/>
              <a:ext cx="982832" cy="982832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314905" y="4876800"/>
            <a:ext cx="3039284" cy="3581401"/>
            <a:chOff x="314904" y="997742"/>
            <a:chExt cx="3039284" cy="3581401"/>
          </a:xfrm>
        </p:grpSpPr>
        <p:grpSp>
          <p:nvGrpSpPr>
            <p:cNvPr id="119" name="Group 118"/>
            <p:cNvGrpSpPr/>
            <p:nvPr/>
          </p:nvGrpSpPr>
          <p:grpSpPr>
            <a:xfrm>
              <a:off x="314904" y="997742"/>
              <a:ext cx="3039284" cy="3581401"/>
              <a:chOff x="314904" y="995360"/>
              <a:chExt cx="3039284" cy="3581401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2201663" y="4010352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031632" y="4172906"/>
                <a:ext cx="12843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100" b="1" dirty="0" smtClean="0"/>
                  <a:t>WINE ENTHUSIAST</a:t>
                </a:r>
                <a:endParaRPr lang="en-US" sz="1100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078521" y="2251090"/>
                <a:ext cx="2246284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“Although </a:t>
                </a:r>
                <a:r>
                  <a:rPr lang="en-AU" sz="900" dirty="0">
                    <a:latin typeface="Bell MT" pitchFamily="18" charset="0"/>
                  </a:rPr>
                  <a:t>new oak accounted for only 25% of the barrels used, the </a:t>
                </a:r>
                <a:r>
                  <a:rPr lang="en-AU" sz="900" dirty="0" err="1">
                    <a:latin typeface="Bell MT" pitchFamily="18" charset="0"/>
                  </a:rPr>
                  <a:t>oakiness</a:t>
                </a:r>
                <a:r>
                  <a:rPr lang="en-AU" sz="900" dirty="0">
                    <a:latin typeface="Bell MT" pitchFamily="18" charset="0"/>
                  </a:rPr>
                  <a:t> stands out in the form of buttered toast and popcorn. But these interventions work well because the underlying </a:t>
                </a:r>
                <a:endParaRPr lang="en-AU" sz="900" dirty="0" smtClean="0">
                  <a:latin typeface="Bell MT" pitchFamily="18" charset="0"/>
                </a:endParaRP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Chardonnay </a:t>
                </a:r>
                <a:r>
                  <a:rPr lang="en-AU" sz="900" dirty="0">
                    <a:latin typeface="Bell MT" pitchFamily="18" charset="0"/>
                  </a:rPr>
                  <a:t>itself </a:t>
                </a:r>
                <a:r>
                  <a:rPr lang="en-AU" sz="900" dirty="0" smtClean="0">
                    <a:latin typeface="Bell MT" pitchFamily="18" charset="0"/>
                  </a:rPr>
                  <a:t>is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rich and strong </a:t>
                </a:r>
                <a:r>
                  <a:rPr lang="en-AU" sz="900" dirty="0" smtClean="0">
                    <a:latin typeface="Bell MT" pitchFamily="18" charset="0"/>
                  </a:rPr>
                  <a:t>in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tropical fruit </a:t>
                </a:r>
                <a:r>
                  <a:rPr lang="en-AU" sz="900" dirty="0" err="1">
                    <a:latin typeface="Bell MT" pitchFamily="18" charset="0"/>
                  </a:rPr>
                  <a:t>flavors</a:t>
                </a:r>
                <a:r>
                  <a:rPr lang="en-AU" sz="900" dirty="0" smtClean="0">
                    <a:latin typeface="Bell MT" pitchFamily="18" charset="0"/>
                  </a:rPr>
                  <a:t>.”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— S.H</a:t>
                </a:r>
                <a:r>
                  <a:rPr lang="en-AU" sz="900" dirty="0" smtClean="0">
                    <a:latin typeface="Bell MT" pitchFamily="18" charset="0"/>
                  </a:rPr>
                  <a:t>. (2009 vintage)</a:t>
                </a:r>
                <a:endParaRPr lang="en-AU" sz="900" dirty="0">
                  <a:latin typeface="Bell MT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073009" y="3371686"/>
                <a:ext cx="11905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b="1" dirty="0" smtClean="0">
                    <a:latin typeface="Bell MT" pitchFamily="18" charset="0"/>
                  </a:rPr>
                  <a:t>90</a:t>
                </a:r>
                <a:endParaRPr lang="en-US" sz="4400" b="1" dirty="0">
                  <a:latin typeface="Bell MT" pitchFamily="18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291081" y="3882358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latin typeface="Bell MT" pitchFamily="18" charset="0"/>
                  </a:rPr>
                  <a:t>points</a:t>
                </a:r>
                <a:endParaRPr lang="en-US" b="1" dirty="0">
                  <a:latin typeface="Bell MT" pitchFamily="18" charset="0"/>
                </a:endParaRPr>
              </a:p>
            </p:txBody>
          </p:sp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2625" y="2851255"/>
                <a:ext cx="990600" cy="412750"/>
              </a:xfrm>
              <a:prstGeom prst="rect">
                <a:avLst/>
              </a:prstGeom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961665" y="1834317"/>
                <a:ext cx="2334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 smtClean="0">
                    <a:latin typeface="Kunstler Script" pitchFamily="66" charset="0"/>
                  </a:rPr>
                  <a:t>Wildcat Chardonnay</a:t>
                </a:r>
              </a:p>
            </p:txBody>
          </p:sp>
          <p:pic>
            <p:nvPicPr>
              <p:cNvPr id="130" name="Picture 129" descr="Wildcat 5.JP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42500" t="24935" b="52789"/>
              <a:stretch>
                <a:fillRect/>
              </a:stretch>
            </p:blipFill>
            <p:spPr bwMode="auto">
              <a:xfrm>
                <a:off x="314904" y="995360"/>
                <a:ext cx="3009901" cy="502253"/>
              </a:xfrm>
              <a:prstGeom prst="rect">
                <a:avLst/>
              </a:prstGeom>
            </p:spPr>
          </p:pic>
          <p:pic>
            <p:nvPicPr>
              <p:cNvPr id="131" name="Picture 2" descr="Preview Imag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298531" y="1196578"/>
                <a:ext cx="992459" cy="107159"/>
              </a:xfrm>
              <a:prstGeom prst="rect">
                <a:avLst/>
              </a:prstGeom>
              <a:noFill/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3" t="5357" r="882" b="6034"/>
              <a:stretch/>
            </p:blipFill>
            <p:spPr>
              <a:xfrm>
                <a:off x="1123527" y="1659661"/>
                <a:ext cx="2097591" cy="234305"/>
              </a:xfrm>
              <a:prstGeom prst="rect">
                <a:avLst/>
              </a:prstGeom>
            </p:spPr>
          </p:pic>
        </p:grp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5" y="2021461"/>
              <a:ext cx="693096" cy="2441660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393" y="3145289"/>
              <a:ext cx="982832" cy="982832"/>
            </a:xfrm>
            <a:prstGeom prst="rect">
              <a:avLst/>
            </a:prstGeom>
          </p:spPr>
        </p:pic>
      </p:grpSp>
      <p:grpSp>
        <p:nvGrpSpPr>
          <p:cNvPr id="133" name="Group 132"/>
          <p:cNvGrpSpPr/>
          <p:nvPr/>
        </p:nvGrpSpPr>
        <p:grpSpPr>
          <a:xfrm>
            <a:off x="3592939" y="4876800"/>
            <a:ext cx="3039284" cy="3581401"/>
            <a:chOff x="314904" y="997742"/>
            <a:chExt cx="3039284" cy="358140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14904" y="997742"/>
              <a:ext cx="3039284" cy="3581401"/>
              <a:chOff x="314904" y="995360"/>
              <a:chExt cx="3039284" cy="3581401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2201663" y="4010352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031632" y="4172906"/>
                <a:ext cx="12843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100" b="1" dirty="0" smtClean="0"/>
                  <a:t>WINE ENTHUSIAST</a:t>
                </a:r>
                <a:endParaRPr lang="en-US" sz="1100" b="1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078521" y="2251090"/>
                <a:ext cx="2246284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“Although </a:t>
                </a:r>
                <a:r>
                  <a:rPr lang="en-AU" sz="900" dirty="0">
                    <a:latin typeface="Bell MT" pitchFamily="18" charset="0"/>
                  </a:rPr>
                  <a:t>new oak accounted for only 25% of the barrels used, the </a:t>
                </a:r>
                <a:r>
                  <a:rPr lang="en-AU" sz="900" dirty="0" err="1">
                    <a:latin typeface="Bell MT" pitchFamily="18" charset="0"/>
                  </a:rPr>
                  <a:t>oakiness</a:t>
                </a:r>
                <a:r>
                  <a:rPr lang="en-AU" sz="900" dirty="0">
                    <a:latin typeface="Bell MT" pitchFamily="18" charset="0"/>
                  </a:rPr>
                  <a:t> stands out in the form of buttered toast and popcorn. But these interventions work well because the underlying </a:t>
                </a:r>
                <a:endParaRPr lang="en-AU" sz="900" dirty="0" smtClean="0">
                  <a:latin typeface="Bell MT" pitchFamily="18" charset="0"/>
                </a:endParaRP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Chardonnay </a:t>
                </a:r>
                <a:r>
                  <a:rPr lang="en-AU" sz="900" dirty="0">
                    <a:latin typeface="Bell MT" pitchFamily="18" charset="0"/>
                  </a:rPr>
                  <a:t>itself </a:t>
                </a:r>
                <a:r>
                  <a:rPr lang="en-AU" sz="900" dirty="0" smtClean="0">
                    <a:latin typeface="Bell MT" pitchFamily="18" charset="0"/>
                  </a:rPr>
                  <a:t>is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rich and strong </a:t>
                </a:r>
                <a:r>
                  <a:rPr lang="en-AU" sz="900" dirty="0" smtClean="0">
                    <a:latin typeface="Bell MT" pitchFamily="18" charset="0"/>
                  </a:rPr>
                  <a:t>in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tropical fruit </a:t>
                </a:r>
                <a:r>
                  <a:rPr lang="en-AU" sz="900" dirty="0" err="1">
                    <a:latin typeface="Bell MT" pitchFamily="18" charset="0"/>
                  </a:rPr>
                  <a:t>flavors</a:t>
                </a:r>
                <a:r>
                  <a:rPr lang="en-AU" sz="900" dirty="0" smtClean="0">
                    <a:latin typeface="Bell MT" pitchFamily="18" charset="0"/>
                  </a:rPr>
                  <a:t>.”</a:t>
                </a:r>
              </a:p>
              <a:p>
                <a:pPr algn="just"/>
                <a:r>
                  <a:rPr lang="en-AU" sz="900" dirty="0" smtClean="0">
                    <a:latin typeface="Bell MT" pitchFamily="18" charset="0"/>
                  </a:rPr>
                  <a:t> </a:t>
                </a:r>
                <a:r>
                  <a:rPr lang="en-AU" sz="900" dirty="0">
                    <a:latin typeface="Bell MT" pitchFamily="18" charset="0"/>
                  </a:rPr>
                  <a:t>— S.H</a:t>
                </a:r>
                <a:r>
                  <a:rPr lang="en-AU" sz="900" dirty="0" smtClean="0">
                    <a:latin typeface="Bell MT" pitchFamily="18" charset="0"/>
                  </a:rPr>
                  <a:t>. (2009 vintage)</a:t>
                </a:r>
                <a:endParaRPr lang="en-AU" sz="900" dirty="0">
                  <a:latin typeface="Bell MT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073009" y="3371686"/>
                <a:ext cx="11905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b="1" dirty="0" smtClean="0">
                    <a:latin typeface="Bell MT" pitchFamily="18" charset="0"/>
                  </a:rPr>
                  <a:t>90</a:t>
                </a:r>
                <a:endParaRPr lang="en-US" sz="4400" b="1" dirty="0">
                  <a:latin typeface="Bell MT" pitchFamily="18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291081" y="3882358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latin typeface="Bell MT" pitchFamily="18" charset="0"/>
                  </a:rPr>
                  <a:t>points</a:t>
                </a:r>
                <a:endParaRPr lang="en-US" b="1" dirty="0">
                  <a:latin typeface="Bell MT" pitchFamily="18" charset="0"/>
                </a:endParaRPr>
              </a:p>
            </p:txBody>
          </p:sp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2625" y="2851255"/>
                <a:ext cx="990600" cy="412750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961665" y="1834317"/>
                <a:ext cx="2334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 smtClean="0">
                    <a:latin typeface="Kunstler Script" pitchFamily="66" charset="0"/>
                  </a:rPr>
                  <a:t>Wildcat Chardonnay</a:t>
                </a:r>
              </a:p>
            </p:txBody>
          </p:sp>
          <p:pic>
            <p:nvPicPr>
              <p:cNvPr id="145" name="Picture 144" descr="Wildcat 5.JP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42500" t="24935" b="52789"/>
              <a:stretch>
                <a:fillRect/>
              </a:stretch>
            </p:blipFill>
            <p:spPr bwMode="auto">
              <a:xfrm>
                <a:off x="314904" y="995360"/>
                <a:ext cx="3009901" cy="502253"/>
              </a:xfrm>
              <a:prstGeom prst="rect">
                <a:avLst/>
              </a:prstGeom>
            </p:spPr>
          </p:pic>
          <p:pic>
            <p:nvPicPr>
              <p:cNvPr id="146" name="Picture 2" descr="Preview Imag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298531" y="1196578"/>
                <a:ext cx="992459" cy="107159"/>
              </a:xfrm>
              <a:prstGeom prst="rect">
                <a:avLst/>
              </a:prstGeom>
              <a:noFill/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3" t="5357" r="882" b="6034"/>
              <a:stretch/>
            </p:blipFill>
            <p:spPr>
              <a:xfrm>
                <a:off x="1123527" y="1659661"/>
                <a:ext cx="2097591" cy="234305"/>
              </a:xfrm>
              <a:prstGeom prst="rect">
                <a:avLst/>
              </a:prstGeom>
            </p:spPr>
          </p:pic>
        </p:grp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5" y="2021461"/>
              <a:ext cx="693096" cy="2441660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393" y="3145289"/>
              <a:ext cx="982832" cy="9828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yle Template 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Argyle Template vertical</Template>
  <TotalTime>225</TotalTime>
  <Words>284</Words>
  <Application>Microsoft Office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Argyle Template vertical</vt:lpstr>
      <vt:lpstr>PowerPoint Presentation</vt:lpstr>
    </vt:vector>
  </TitlesOfParts>
  <Company>Lion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Katchor</dc:creator>
  <cp:lastModifiedBy>Monique Katchor</cp:lastModifiedBy>
  <cp:revision>23</cp:revision>
  <cp:lastPrinted>2012-04-17T17:16:26Z</cp:lastPrinted>
  <dcterms:created xsi:type="dcterms:W3CDTF">2012-04-10T22:51:24Z</dcterms:created>
  <dcterms:modified xsi:type="dcterms:W3CDTF">2013-04-11T20:48:13Z</dcterms:modified>
</cp:coreProperties>
</file>