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screen4x3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574" y="7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962BC96E-3495-2B48-AC5A-1BDD19C4440D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B8D881ED-8BE3-E74C-A230-3055B23DD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4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2CD1968D-C9D1-E74D-8270-100BDC810D4C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50888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98A2FB9A-F8D1-4241-833C-A15460D53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3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269" y="995361"/>
            <a:ext cx="3332231" cy="3581400"/>
            <a:chOff x="251269" y="995361"/>
            <a:chExt cx="3332231" cy="3581400"/>
          </a:xfrm>
        </p:grpSpPr>
        <p:sp>
          <p:nvSpPr>
            <p:cNvPr id="11" name="TextBox 10"/>
            <p:cNvSpPr txBox="1"/>
            <p:nvPr/>
          </p:nvSpPr>
          <p:spPr>
            <a:xfrm>
              <a:off x="984086" y="2232063"/>
              <a:ext cx="23866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"A taut, vibrant style, packing plenty </a:t>
              </a:r>
              <a:endParaRPr lang="en-AU" sz="1100" dirty="0" smtClean="0"/>
            </a:p>
            <a:p>
              <a:r>
                <a:rPr lang="en-AU" sz="1100" dirty="0" smtClean="0"/>
                <a:t>of </a:t>
              </a:r>
              <a:r>
                <a:rPr lang="en-AU" sz="1100" dirty="0"/>
                <a:t>raspberry, tobacco, tea and spice </a:t>
              </a:r>
              <a:r>
                <a:rPr lang="en-AU" sz="1100" dirty="0" err="1"/>
                <a:t>flavors</a:t>
              </a:r>
              <a:r>
                <a:rPr lang="en-AU" sz="1100" dirty="0"/>
                <a:t> into a lean, focused beam, persisting into the extended finish. </a:t>
              </a:r>
              <a:r>
                <a:rPr lang="en-AU" sz="1100" dirty="0" smtClean="0"/>
                <a:t>Best </a:t>
              </a:r>
              <a:r>
                <a:rPr lang="en-AU" sz="1100" dirty="0"/>
                <a:t>from 2014 </a:t>
              </a:r>
              <a:endParaRPr lang="en-AU" sz="1100" dirty="0" smtClean="0"/>
            </a:p>
            <a:p>
              <a:r>
                <a:rPr lang="en-AU" sz="1100" dirty="0" smtClean="0"/>
                <a:t>through </a:t>
              </a:r>
              <a:r>
                <a:rPr lang="en-AU" sz="1100" dirty="0"/>
                <a:t>2020</a:t>
              </a:r>
              <a:r>
                <a:rPr lang="en-AU" sz="1100" dirty="0" smtClean="0"/>
                <a:t>.” </a:t>
              </a:r>
              <a:r>
                <a:rPr lang="en-AU" sz="1100" i="1" dirty="0"/>
                <a:t>–HS</a:t>
              </a:r>
              <a:endParaRPr lang="en-AU" sz="11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366" y="2955333"/>
              <a:ext cx="876322" cy="3651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5" y="1828800"/>
              <a:ext cx="703054" cy="2538395"/>
            </a:xfrm>
            <a:prstGeom prst="rect">
              <a:avLst/>
            </a:prstGeom>
          </p:spPr>
        </p:pic>
        <p:pic>
          <p:nvPicPr>
            <p:cNvPr id="8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2" name="Rectangle 1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269" y="4328366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solidFill>
                    <a:srgbClr val="990000"/>
                  </a:solidFill>
                  <a:latin typeface="+mj-lt"/>
                </a:rPr>
                <a:t>a</a:t>
              </a:r>
              <a:r>
                <a:rPr lang="en-AU" sz="700" b="1" dirty="0" smtClean="0">
                  <a:solidFill>
                    <a:srgbClr val="990000"/>
                  </a:solidFill>
                  <a:latin typeface="+mj-lt"/>
                </a:rPr>
                <a:t>rgylewinery.com</a:t>
              </a:r>
              <a:endParaRPr lang="en-US" sz="700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8151" y="1743259"/>
              <a:ext cx="264534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2010 </a:t>
              </a:r>
              <a:r>
                <a:rPr lang="en-AU" sz="1600" b="1" dirty="0" smtClean="0"/>
                <a:t>Nuthouse Pinot Noir</a:t>
              </a:r>
            </a:p>
            <a:p>
              <a:r>
                <a:rPr lang="en-AU" sz="1400" dirty="0" smtClean="0"/>
                <a:t>Willamette Valley, OR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07594" y="3222786"/>
              <a:ext cx="119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800" b="1" dirty="0" smtClean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92</a:t>
              </a:r>
              <a:endParaRPr lang="en-US" sz="4800" b="1" dirty="0"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08553" y="3768391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990000"/>
                  </a:solidFill>
                </a:rPr>
                <a:t>points</a:t>
              </a:r>
              <a:endParaRPr lang="en-US" b="1" dirty="0">
                <a:solidFill>
                  <a:srgbClr val="99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37267" y="4107734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3264102"/>
              <a:ext cx="894487" cy="89448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555" y="4095165"/>
              <a:ext cx="1088466" cy="369133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3444664" y="987999"/>
            <a:ext cx="3332231" cy="3581400"/>
            <a:chOff x="251269" y="995361"/>
            <a:chExt cx="3332231" cy="3581400"/>
          </a:xfrm>
        </p:grpSpPr>
        <p:sp>
          <p:nvSpPr>
            <p:cNvPr id="62" name="TextBox 61"/>
            <p:cNvSpPr txBox="1"/>
            <p:nvPr/>
          </p:nvSpPr>
          <p:spPr>
            <a:xfrm>
              <a:off x="984086" y="2232063"/>
              <a:ext cx="23866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"A taut, vibrant style, packing plenty </a:t>
              </a:r>
              <a:endParaRPr lang="en-AU" sz="1100" dirty="0" smtClean="0"/>
            </a:p>
            <a:p>
              <a:r>
                <a:rPr lang="en-AU" sz="1100" dirty="0" smtClean="0"/>
                <a:t>of </a:t>
              </a:r>
              <a:r>
                <a:rPr lang="en-AU" sz="1100" dirty="0"/>
                <a:t>raspberry, tobacco, tea and spice </a:t>
              </a:r>
              <a:r>
                <a:rPr lang="en-AU" sz="1100" dirty="0" err="1"/>
                <a:t>flavors</a:t>
              </a:r>
              <a:r>
                <a:rPr lang="en-AU" sz="1100" dirty="0"/>
                <a:t> into a lean, focused beam, persisting into the extended finish. </a:t>
              </a:r>
              <a:r>
                <a:rPr lang="en-AU" sz="1100" dirty="0" smtClean="0"/>
                <a:t>Best </a:t>
              </a:r>
              <a:r>
                <a:rPr lang="en-AU" sz="1100" dirty="0"/>
                <a:t>from 2014 </a:t>
              </a:r>
              <a:endParaRPr lang="en-AU" sz="1100" dirty="0" smtClean="0"/>
            </a:p>
            <a:p>
              <a:r>
                <a:rPr lang="en-AU" sz="1100" dirty="0" smtClean="0"/>
                <a:t>through </a:t>
              </a:r>
              <a:r>
                <a:rPr lang="en-AU" sz="1100" dirty="0"/>
                <a:t>2020</a:t>
              </a:r>
              <a:r>
                <a:rPr lang="en-AU" sz="1100" dirty="0" smtClean="0"/>
                <a:t>.” </a:t>
              </a:r>
              <a:r>
                <a:rPr lang="en-AU" sz="1100" i="1" dirty="0"/>
                <a:t>–HS</a:t>
              </a:r>
              <a:endParaRPr lang="en-AU" sz="1100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366" y="2955333"/>
              <a:ext cx="876322" cy="36513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5" y="1828800"/>
              <a:ext cx="703054" cy="2538395"/>
            </a:xfrm>
            <a:prstGeom prst="rect">
              <a:avLst/>
            </a:prstGeom>
          </p:spPr>
        </p:pic>
        <p:pic>
          <p:nvPicPr>
            <p:cNvPr id="65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66" name="Rectangle 65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1269" y="4328366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solidFill>
                    <a:srgbClr val="990000"/>
                  </a:solidFill>
                  <a:latin typeface="+mj-lt"/>
                </a:rPr>
                <a:t>a</a:t>
              </a:r>
              <a:r>
                <a:rPr lang="en-AU" sz="700" b="1" dirty="0" smtClean="0">
                  <a:solidFill>
                    <a:srgbClr val="990000"/>
                  </a:solidFill>
                  <a:latin typeface="+mj-lt"/>
                </a:rPr>
                <a:t>rgylewinery.com</a:t>
              </a:r>
              <a:endParaRPr lang="en-US" sz="700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38151" y="1743259"/>
              <a:ext cx="264534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2010 </a:t>
              </a:r>
              <a:r>
                <a:rPr lang="en-AU" sz="1600" b="1" dirty="0" smtClean="0"/>
                <a:t>Nuthouse Pinot Noir</a:t>
              </a:r>
            </a:p>
            <a:p>
              <a:r>
                <a:rPr lang="en-AU" sz="1400" dirty="0" smtClean="0"/>
                <a:t>Willamette Valley, OR</a:t>
              </a:r>
              <a:endParaRPr lang="en-US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107594" y="3222786"/>
              <a:ext cx="119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800" b="1" dirty="0" smtClean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92</a:t>
              </a:r>
              <a:endParaRPr lang="en-US" sz="4800" b="1" dirty="0"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308553" y="3768391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990000"/>
                  </a:solidFill>
                </a:rPr>
                <a:t>points</a:t>
              </a:r>
              <a:endParaRPr lang="en-US" b="1" dirty="0">
                <a:solidFill>
                  <a:srgbClr val="99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237267" y="4107734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3264102"/>
              <a:ext cx="894487" cy="894487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555" y="4095165"/>
              <a:ext cx="1088466" cy="369133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241744" y="4840847"/>
            <a:ext cx="3332231" cy="3581400"/>
            <a:chOff x="251269" y="995361"/>
            <a:chExt cx="3332231" cy="3581400"/>
          </a:xfrm>
        </p:grpSpPr>
        <p:sp>
          <p:nvSpPr>
            <p:cNvPr id="75" name="TextBox 74"/>
            <p:cNvSpPr txBox="1"/>
            <p:nvPr/>
          </p:nvSpPr>
          <p:spPr>
            <a:xfrm>
              <a:off x="984086" y="2232063"/>
              <a:ext cx="23866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"A taut, vibrant style, packing plenty </a:t>
              </a:r>
              <a:endParaRPr lang="en-AU" sz="1100" dirty="0" smtClean="0"/>
            </a:p>
            <a:p>
              <a:r>
                <a:rPr lang="en-AU" sz="1100" dirty="0" smtClean="0"/>
                <a:t>of </a:t>
              </a:r>
              <a:r>
                <a:rPr lang="en-AU" sz="1100" dirty="0"/>
                <a:t>raspberry, tobacco, tea and spice </a:t>
              </a:r>
              <a:r>
                <a:rPr lang="en-AU" sz="1100" dirty="0" err="1"/>
                <a:t>flavors</a:t>
              </a:r>
              <a:r>
                <a:rPr lang="en-AU" sz="1100" dirty="0"/>
                <a:t> into a lean, focused beam, persisting into the extended finish. </a:t>
              </a:r>
              <a:r>
                <a:rPr lang="en-AU" sz="1100" dirty="0" smtClean="0"/>
                <a:t>Best </a:t>
              </a:r>
              <a:r>
                <a:rPr lang="en-AU" sz="1100" dirty="0"/>
                <a:t>from 2014 </a:t>
              </a:r>
              <a:endParaRPr lang="en-AU" sz="1100" dirty="0" smtClean="0"/>
            </a:p>
            <a:p>
              <a:r>
                <a:rPr lang="en-AU" sz="1100" dirty="0" smtClean="0"/>
                <a:t>through </a:t>
              </a:r>
              <a:r>
                <a:rPr lang="en-AU" sz="1100" dirty="0"/>
                <a:t>2020</a:t>
              </a:r>
              <a:r>
                <a:rPr lang="en-AU" sz="1100" dirty="0" smtClean="0"/>
                <a:t>.” </a:t>
              </a:r>
              <a:r>
                <a:rPr lang="en-AU" sz="1100" i="1" dirty="0"/>
                <a:t>–HS</a:t>
              </a:r>
              <a:endParaRPr lang="en-AU" sz="1100" dirty="0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366" y="2955333"/>
              <a:ext cx="876322" cy="36513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5" y="1828800"/>
              <a:ext cx="703054" cy="2538395"/>
            </a:xfrm>
            <a:prstGeom prst="rect">
              <a:avLst/>
            </a:prstGeom>
          </p:spPr>
        </p:pic>
        <p:pic>
          <p:nvPicPr>
            <p:cNvPr id="78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79" name="Rectangle 78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51269" y="4328366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solidFill>
                    <a:srgbClr val="990000"/>
                  </a:solidFill>
                  <a:latin typeface="+mj-lt"/>
                </a:rPr>
                <a:t>a</a:t>
              </a:r>
              <a:r>
                <a:rPr lang="en-AU" sz="700" b="1" dirty="0" smtClean="0">
                  <a:solidFill>
                    <a:srgbClr val="990000"/>
                  </a:solidFill>
                  <a:latin typeface="+mj-lt"/>
                </a:rPr>
                <a:t>rgylewinery.com</a:t>
              </a:r>
              <a:endParaRPr lang="en-US" sz="700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38151" y="1743259"/>
              <a:ext cx="264534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2010 </a:t>
              </a:r>
              <a:r>
                <a:rPr lang="en-AU" sz="1600" b="1" dirty="0" smtClean="0"/>
                <a:t>Nuthouse Pinot Noir</a:t>
              </a:r>
            </a:p>
            <a:p>
              <a:r>
                <a:rPr lang="en-AU" sz="1400" dirty="0" smtClean="0"/>
                <a:t>Willamette Valley, OR</a:t>
              </a:r>
              <a:endParaRPr lang="en-US" sz="1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07594" y="3222786"/>
              <a:ext cx="119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800" b="1" dirty="0" smtClean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92</a:t>
              </a:r>
              <a:endParaRPr lang="en-US" sz="4800" b="1" dirty="0"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308553" y="3768391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990000"/>
                  </a:solidFill>
                </a:rPr>
                <a:t>points</a:t>
              </a:r>
              <a:endParaRPr lang="en-US" b="1" dirty="0">
                <a:solidFill>
                  <a:srgbClr val="99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237267" y="4107734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3264102"/>
              <a:ext cx="894487" cy="89448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555" y="4095165"/>
              <a:ext cx="1088466" cy="369133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3444664" y="4840847"/>
            <a:ext cx="3332231" cy="3581400"/>
            <a:chOff x="251269" y="995361"/>
            <a:chExt cx="3332231" cy="3581400"/>
          </a:xfrm>
        </p:grpSpPr>
        <p:sp>
          <p:nvSpPr>
            <p:cNvPr id="88" name="TextBox 87"/>
            <p:cNvSpPr txBox="1"/>
            <p:nvPr/>
          </p:nvSpPr>
          <p:spPr>
            <a:xfrm>
              <a:off x="984086" y="2232063"/>
              <a:ext cx="23866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"A taut, vibrant style, packing plenty </a:t>
              </a:r>
              <a:endParaRPr lang="en-AU" sz="1100" dirty="0" smtClean="0"/>
            </a:p>
            <a:p>
              <a:r>
                <a:rPr lang="en-AU" sz="1100" dirty="0" smtClean="0"/>
                <a:t>of </a:t>
              </a:r>
              <a:r>
                <a:rPr lang="en-AU" sz="1100" dirty="0"/>
                <a:t>raspberry, tobacco, tea and spice </a:t>
              </a:r>
              <a:r>
                <a:rPr lang="en-AU" sz="1100" dirty="0" err="1"/>
                <a:t>flavors</a:t>
              </a:r>
              <a:r>
                <a:rPr lang="en-AU" sz="1100" dirty="0"/>
                <a:t> into a lean, focused beam, persisting into the extended finish. </a:t>
              </a:r>
              <a:r>
                <a:rPr lang="en-AU" sz="1100" dirty="0" smtClean="0"/>
                <a:t>Best </a:t>
              </a:r>
              <a:r>
                <a:rPr lang="en-AU" sz="1100" dirty="0"/>
                <a:t>from 2014 </a:t>
              </a:r>
              <a:endParaRPr lang="en-AU" sz="1100" dirty="0" smtClean="0"/>
            </a:p>
            <a:p>
              <a:r>
                <a:rPr lang="en-AU" sz="1100" dirty="0" smtClean="0"/>
                <a:t>through </a:t>
              </a:r>
              <a:r>
                <a:rPr lang="en-AU" sz="1100" dirty="0"/>
                <a:t>2020</a:t>
              </a:r>
              <a:r>
                <a:rPr lang="en-AU" sz="1100" dirty="0" smtClean="0"/>
                <a:t>.” </a:t>
              </a:r>
              <a:r>
                <a:rPr lang="en-AU" sz="1100" i="1" dirty="0"/>
                <a:t>–HS</a:t>
              </a:r>
              <a:endParaRPr lang="en-AU" sz="1100" dirty="0"/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366" y="2955333"/>
              <a:ext cx="876322" cy="36513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5" y="1828800"/>
              <a:ext cx="703054" cy="2538395"/>
            </a:xfrm>
            <a:prstGeom prst="rect">
              <a:avLst/>
            </a:prstGeom>
          </p:spPr>
        </p:pic>
        <p:pic>
          <p:nvPicPr>
            <p:cNvPr id="91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92" name="Rectangle 91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51269" y="4328366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solidFill>
                    <a:srgbClr val="990000"/>
                  </a:solidFill>
                  <a:latin typeface="+mj-lt"/>
                </a:rPr>
                <a:t>a</a:t>
              </a:r>
              <a:r>
                <a:rPr lang="en-AU" sz="700" b="1" dirty="0" smtClean="0">
                  <a:solidFill>
                    <a:srgbClr val="990000"/>
                  </a:solidFill>
                  <a:latin typeface="+mj-lt"/>
                </a:rPr>
                <a:t>rgylewinery.com</a:t>
              </a:r>
              <a:endParaRPr lang="en-US" sz="700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38151" y="1743259"/>
              <a:ext cx="264534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2010 </a:t>
              </a:r>
              <a:r>
                <a:rPr lang="en-AU" sz="1600" b="1" dirty="0" smtClean="0"/>
                <a:t>Nuthouse Pinot Noir</a:t>
              </a:r>
            </a:p>
            <a:p>
              <a:r>
                <a:rPr lang="en-AU" sz="1400" dirty="0" smtClean="0"/>
                <a:t>Willamette Valley, OR</a:t>
              </a:r>
              <a:endParaRPr lang="en-US" sz="1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07594" y="3222786"/>
              <a:ext cx="119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800" b="1" dirty="0" smtClean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92</a:t>
              </a:r>
              <a:endParaRPr lang="en-US" sz="4800" b="1" dirty="0"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08553" y="3768391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990000"/>
                  </a:solidFill>
                </a:rPr>
                <a:t>points</a:t>
              </a:r>
              <a:endParaRPr lang="en-US" b="1" dirty="0">
                <a:solidFill>
                  <a:srgbClr val="99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237267" y="4107734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3264102"/>
              <a:ext cx="894487" cy="89448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555" y="4095165"/>
              <a:ext cx="1088466" cy="3691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yle Template vertic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Argyle Template vertical</Template>
  <TotalTime>1077</TotalTime>
  <Words>236</Words>
  <Application>Microsoft Office PowerPoint</Application>
  <PresentationFormat>On-screen Show (4:3)</PresentationFormat>
  <Paragraphs>40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Argyle Template vertical</vt:lpstr>
      <vt:lpstr>PowerPoint Presentation</vt:lpstr>
    </vt:vector>
  </TitlesOfParts>
  <Company>Lion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Katchor</dc:creator>
  <cp:lastModifiedBy>Monique Katchor</cp:lastModifiedBy>
  <cp:revision>25</cp:revision>
  <cp:lastPrinted>2012-04-12T15:29:11Z</cp:lastPrinted>
  <dcterms:created xsi:type="dcterms:W3CDTF">2012-04-10T22:51:24Z</dcterms:created>
  <dcterms:modified xsi:type="dcterms:W3CDTF">2013-05-23T22:44:31Z</dcterms:modified>
</cp:coreProperties>
</file>